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345" r:id="rId2"/>
    <p:sldId id="343" r:id="rId3"/>
    <p:sldId id="283" r:id="rId4"/>
    <p:sldId id="389" r:id="rId5"/>
    <p:sldId id="391" r:id="rId6"/>
    <p:sldId id="319" r:id="rId7"/>
    <p:sldId id="315" r:id="rId8"/>
    <p:sldId id="342" r:id="rId9"/>
    <p:sldId id="369" r:id="rId10"/>
    <p:sldId id="370" r:id="rId11"/>
    <p:sldId id="317" r:id="rId12"/>
    <p:sldId id="371" r:id="rId13"/>
    <p:sldId id="31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7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DB0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83" autoAdjust="0"/>
    <p:restoredTop sz="94660"/>
  </p:normalViewPr>
  <p:slideViewPr>
    <p:cSldViewPr snapToGrid="0">
      <p:cViewPr varScale="1">
        <p:scale>
          <a:sx n="87" d="100"/>
          <a:sy n="87" d="100"/>
        </p:scale>
        <p:origin x="326" y="77"/>
      </p:cViewPr>
      <p:guideLst>
        <p:guide orient="horz" pos="2160"/>
        <p:guide pos="37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2007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2007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055999999999998"/>
          <c:y val="0.110666666666667"/>
          <c:w val="0.50553999999999999"/>
          <c:h val="0.668853333333332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文化创意行业工业总产值（百亿）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Sheet1!$A$2:$A$3</c:f>
              <c:numCache>
                <c:formatCode>General</c:formatCode>
                <c:ptCount val="2"/>
                <c:pt idx="0">
                  <c:v>2016</c:v>
                </c:pt>
                <c:pt idx="1">
                  <c:v>2017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8.25</c:v>
                </c:pt>
                <c:pt idx="1">
                  <c:v>18.649999999999999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33-4ECB-A0AA-0F0AD720064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艺术品拍卖成交额（亿）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Sheet1!$A$2:$A$3</c:f>
              <c:numCache>
                <c:formatCode>General</c:formatCode>
                <c:ptCount val="2"/>
                <c:pt idx="0">
                  <c:v>2016</c:v>
                </c:pt>
                <c:pt idx="1">
                  <c:v>2017</c:v>
                </c:pt>
              </c:numCache>
            </c:numRef>
          </c:cat>
          <c:val>
            <c:numRef>
              <c:f>Sheet1!$C$2:$C$3</c:f>
              <c:numCache>
                <c:formatCode>General</c:formatCode>
                <c:ptCount val="2"/>
                <c:pt idx="0">
                  <c:v>34</c:v>
                </c:pt>
                <c:pt idx="1">
                  <c:v>47.21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33-4ECB-A0AA-0F0AD72006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7788037"/>
        <c:axId val="229915567"/>
      </c:barChart>
      <c:catAx>
        <c:axId val="37788037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29915567"/>
        <c:crosses val="autoZero"/>
        <c:auto val="1"/>
        <c:lblAlgn val="ctr"/>
        <c:lblOffset val="100"/>
        <c:noMultiLvlLbl val="0"/>
      </c:catAx>
      <c:valAx>
        <c:axId val="229915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778803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.24115"/>
          <c:y val="0.8758666666666670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61439958186332"/>
          <c:y val="7.8133333333333305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3.8285639618450301E-2"/>
          <c:y val="0.224656146666667"/>
          <c:w val="0.56461518358813501"/>
          <c:h val="0.5761333333333330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城市家庭支出</c:v>
                </c:pt>
              </c:strCache>
            </c:strRef>
          </c:tx>
          <c:dPt>
            <c:idx val="0"/>
            <c:bubble3D val="0"/>
            <c:explosion val="6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A6F-4C96-82D9-6A8B3D675A16}"/>
              </c:ext>
            </c:extLst>
          </c:dPt>
          <c:dPt>
            <c:idx val="1"/>
            <c:bubble3D val="0"/>
            <c:explosion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A6F-4C96-82D9-6A8B3D675A16}"/>
              </c:ext>
            </c:extLst>
          </c:dPt>
          <c:cat>
            <c:strRef>
              <c:f>Sheet1!$A$2:$A$3</c:f>
              <c:strCache>
                <c:ptCount val="2"/>
                <c:pt idx="0">
                  <c:v>文教娱乐支出</c:v>
                </c:pt>
                <c:pt idx="1">
                  <c:v>其他支出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26</c:v>
                </c:pt>
                <c:pt idx="1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A6F-4C96-82D9-6A8B3D675A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7.1867241604599494E-2"/>
          <c:y val="0.85560000000000003"/>
          <c:w val="0.58447667581340601"/>
          <c:h val="7.2800000000000004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4A891-F9A3-44B5-B733-09602E748DCB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F1ADB-5708-424B-B98F-4FE8806552F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F1ADB-5708-424B-B98F-4FE8806552F9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F1ADB-5708-424B-B98F-4FE8806552F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533DCF-755D-4C09-8C77-B4C66B47F236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89878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panose="020B0503030403020204" charset="0"/>
                <a:ea typeface="Source Sans Pro" panose="020B0503030403020204" charset="0"/>
                <a:cs typeface="Source Sans Pro" panose="020B0503030403020204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86296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panose="020B0503030403020204" charset="0"/>
                <a:ea typeface="Source Sans Pro" panose="020B0503030403020204" charset="0"/>
                <a:cs typeface="Source Sans Pro" panose="020B0503030403020204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82714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panose="020B0503030403020204" charset="0"/>
                <a:ea typeface="Source Sans Pro" panose="020B0503030403020204" charset="0"/>
                <a:cs typeface="Source Sans Pro" panose="020B0503030403020204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88ED1-95B7-44CE-A12E-9AE24D363BC6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AEF5B-32AE-4564-9C2B-25E12F42EC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299A6B-0115-4F4D-82E6-9E49BB5B72E3}" type="datetimeFigureOut">
              <a:rPr lang="zh-CN" altLang="en-US" smtClean="0"/>
              <a:t>2018/6/26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6D833F-A95A-44FC-B0D7-486FA26845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/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.xml"/><Relationship Id="rId5" Type="http://schemas.openxmlformats.org/officeDocument/2006/relationships/image" Target="../media/image7.png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5" Type="http://schemas.openxmlformats.org/officeDocument/2006/relationships/image" Target="../media/image7.png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chart" Target="../charts/chart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Relationship Id="rId6" Type="http://schemas.openxmlformats.org/officeDocument/2006/relationships/chart" Target="../charts/chart1.xml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365" y="709930"/>
            <a:ext cx="9432925" cy="5305425"/>
          </a:xfrm>
          <a:prstGeom prst="rect">
            <a:avLst/>
          </a:prstGeom>
        </p:spPr>
      </p:pic>
      <p:pic>
        <p:nvPicPr>
          <p:cNvPr id="2" name="图片 1" descr="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890" y="709295"/>
            <a:ext cx="9422765" cy="53352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76117" y="428610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itle 28"/>
          <p:cNvSpPr>
            <a:spLocks noGrp="1"/>
          </p:cNvSpPr>
          <p:nvPr>
            <p:ph type="title" idx="4294967295"/>
          </p:nvPr>
        </p:nvSpPr>
        <p:spPr>
          <a:xfrm>
            <a:off x="2343150" y="864235"/>
            <a:ext cx="7969885" cy="528955"/>
          </a:xfrm>
          <a:prstGeom prst="rect">
            <a:avLst/>
          </a:prstGeom>
        </p:spPr>
        <p:txBody>
          <a:bodyPr/>
          <a:lstStyle/>
          <a:p>
            <a:r>
              <a:rPr lang="en-US" altLang="zh-CN" sz="3200" smtClean="0">
                <a:ea typeface="微软简标宋" pitchFamily="2" charset="-122"/>
              </a:rPr>
              <a:t>app</a:t>
            </a:r>
            <a:r>
              <a:rPr lang="zh-CN" sz="3200" dirty="0">
                <a:ea typeface="微软简标宋" pitchFamily="2" charset="-122"/>
              </a:rPr>
              <a:t>介绍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496162" y="2084861"/>
            <a:ext cx="1982759" cy="2613078"/>
            <a:chOff x="1496162" y="2084861"/>
            <a:chExt cx="1982759" cy="2613078"/>
          </a:xfrm>
        </p:grpSpPr>
        <p:sp>
          <p:nvSpPr>
            <p:cNvPr id="11" name="文本框 45"/>
            <p:cNvSpPr txBox="1">
              <a:spLocks noChangeArrowheads="1"/>
            </p:cNvSpPr>
            <p:nvPr/>
          </p:nvSpPr>
          <p:spPr bwMode="auto">
            <a:xfrm>
              <a:off x="1496162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产品介绍</a:t>
              </a: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4874" y="2084861"/>
              <a:ext cx="1934047" cy="2042354"/>
            </a:xfrm>
            <a:prstGeom prst="rect">
              <a:avLst/>
            </a:prstGeom>
          </p:spPr>
        </p:pic>
        <p:sp>
          <p:nvSpPr>
            <p:cNvPr id="21" name="文本框 20"/>
            <p:cNvSpPr txBox="1">
              <a:spLocks noChangeArrowheads="1"/>
            </p:cNvSpPr>
            <p:nvPr/>
          </p:nvSpPr>
          <p:spPr bwMode="auto">
            <a:xfrm>
              <a:off x="210952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zh-CN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壹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160994" y="2002369"/>
            <a:ext cx="1934047" cy="2695570"/>
            <a:chOff x="5160994" y="2002369"/>
            <a:chExt cx="1934047" cy="2695570"/>
          </a:xfrm>
        </p:grpSpPr>
        <p:sp>
          <p:nvSpPr>
            <p:cNvPr id="13" name="文本框 45"/>
            <p:cNvSpPr txBox="1">
              <a:spLocks noChangeArrowheads="1"/>
            </p:cNvSpPr>
            <p:nvPr/>
          </p:nvSpPr>
          <p:spPr bwMode="auto">
            <a:xfrm>
              <a:off x="5274017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应用场景</a:t>
              </a: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0994" y="2002369"/>
              <a:ext cx="1934047" cy="2042354"/>
            </a:xfrm>
            <a:prstGeom prst="rect">
              <a:avLst/>
            </a:prstGeom>
          </p:spPr>
        </p:pic>
        <p:sp>
          <p:nvSpPr>
            <p:cNvPr id="22" name="文本框 21"/>
            <p:cNvSpPr txBox="1">
              <a:spLocks noChangeArrowheads="1"/>
            </p:cNvSpPr>
            <p:nvPr/>
          </p:nvSpPr>
          <p:spPr bwMode="auto">
            <a:xfrm>
              <a:off x="5782160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贰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777114" y="1919877"/>
            <a:ext cx="1958333" cy="2801017"/>
            <a:chOff x="8777114" y="1919877"/>
            <a:chExt cx="1958333" cy="2801017"/>
          </a:xfrm>
        </p:grpSpPr>
        <p:sp>
          <p:nvSpPr>
            <p:cNvPr id="15" name="文本框 45"/>
            <p:cNvSpPr txBox="1">
              <a:spLocks noChangeArrowheads="1"/>
            </p:cNvSpPr>
            <p:nvPr/>
          </p:nvSpPr>
          <p:spPr bwMode="auto">
            <a:xfrm>
              <a:off x="8914423" y="4260519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商业模式</a:t>
              </a: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7114" y="1919877"/>
              <a:ext cx="1934047" cy="2042354"/>
            </a:xfrm>
            <a:prstGeom prst="rect">
              <a:avLst/>
            </a:prstGeom>
          </p:spPr>
        </p:pic>
        <p:sp>
          <p:nvSpPr>
            <p:cNvPr id="23" name="文本框 22"/>
            <p:cNvSpPr txBox="1">
              <a:spLocks noChangeArrowheads="1"/>
            </p:cNvSpPr>
            <p:nvPr/>
          </p:nvSpPr>
          <p:spPr bwMode="auto">
            <a:xfrm>
              <a:off x="934176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叁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3465628" y="2129935"/>
            <a:ext cx="9316890" cy="3718495"/>
            <a:chOff x="1501165" y="1875507"/>
            <a:chExt cx="9316890" cy="3718495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3293" y="3434956"/>
              <a:ext cx="507678" cy="524055"/>
            </a:xfrm>
            <a:prstGeom prst="rect">
              <a:avLst/>
            </a:prstGeom>
          </p:spPr>
        </p:pic>
        <p:cxnSp>
          <p:nvCxnSpPr>
            <p:cNvPr id="3" name="直接连接符 2"/>
            <p:cNvCxnSpPr/>
            <p:nvPr/>
          </p:nvCxnSpPr>
          <p:spPr>
            <a:xfrm flipV="1">
              <a:off x="4374588" y="2831088"/>
              <a:ext cx="679431" cy="577864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4374588" y="3696984"/>
              <a:ext cx="679431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374588" y="3985016"/>
              <a:ext cx="679431" cy="64807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501165" y="3048912"/>
              <a:ext cx="1152127" cy="1296144"/>
              <a:chOff x="1187624" y="2258908"/>
              <a:chExt cx="1152127" cy="1296144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87624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8" name="TextBox 14"/>
              <p:cNvSpPr txBox="1"/>
              <p:nvPr/>
            </p:nvSpPr>
            <p:spPr>
              <a:xfrm>
                <a:off x="1442377" y="2675889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文化</a:t>
                </a: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229357" y="3048912"/>
              <a:ext cx="1152127" cy="1296144"/>
              <a:chOff x="2846201" y="2258908"/>
              <a:chExt cx="1152127" cy="1296144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6201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11" name="TextBox 17"/>
              <p:cNvSpPr txBox="1"/>
              <p:nvPr/>
            </p:nvSpPr>
            <p:spPr>
              <a:xfrm>
                <a:off x="3149571" y="2675888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产业</a:t>
                </a: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5054019" y="1875507"/>
              <a:ext cx="1264785" cy="1205126"/>
              <a:chOff x="4596462" y="1085503"/>
              <a:chExt cx="1264785" cy="1205126"/>
            </a:xfrm>
          </p:grpSpPr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1085503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4" name="TextBox 20"/>
              <p:cNvSpPr txBox="1"/>
              <p:nvPr/>
            </p:nvSpPr>
            <p:spPr>
              <a:xfrm>
                <a:off x="4702507" y="1464598"/>
                <a:ext cx="1056005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消费者</a:t>
                </a:r>
                <a:r>
                  <a:rPr lang="en-US" altLang="zh-CN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  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5054019" y="3139930"/>
              <a:ext cx="1264785" cy="1205126"/>
              <a:chOff x="4596462" y="2349926"/>
              <a:chExt cx="1264785" cy="1205126"/>
            </a:xfrm>
          </p:grpSpPr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2349926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7" name="TextBox 24"/>
              <p:cNvSpPr txBox="1"/>
              <p:nvPr/>
            </p:nvSpPr>
            <p:spPr>
              <a:xfrm>
                <a:off x="4640277" y="2723306"/>
                <a:ext cx="1158875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生产者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054018" y="4388876"/>
              <a:ext cx="1264785" cy="1205126"/>
              <a:chOff x="4596461" y="3598872"/>
              <a:chExt cx="1264785" cy="1205126"/>
            </a:xfrm>
          </p:grpSpPr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1" y="3598872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20" name="TextBox 27"/>
              <p:cNvSpPr txBox="1"/>
              <p:nvPr/>
            </p:nvSpPr>
            <p:spPr>
              <a:xfrm>
                <a:off x="4724731" y="3974792"/>
                <a:ext cx="1012190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设计师</a:t>
                </a:r>
              </a:p>
            </p:txBody>
          </p:sp>
        </p:grpSp>
        <p:sp>
          <p:nvSpPr>
            <p:cNvPr id="21" name="TextBox 28"/>
            <p:cNvSpPr txBox="1"/>
            <p:nvPr/>
          </p:nvSpPr>
          <p:spPr>
            <a:xfrm>
              <a:off x="6407224" y="2161165"/>
              <a:ext cx="4410831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latin typeface="隶书" panose="02010509060101010101" pitchFamily="49" charset="-122"/>
                <a:ea typeface="微软简中圆" pitchFamily="2" charset="-122"/>
              </a:endParaRPr>
            </a:p>
          </p:txBody>
        </p:sp>
      </p:grp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511677" y="603553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itle 28"/>
          <p:cNvSpPr>
            <a:spLocks noGrp="1"/>
          </p:cNvSpPr>
          <p:nvPr>
            <p:ph type="title" idx="4294967295"/>
          </p:nvPr>
        </p:nvSpPr>
        <p:spPr>
          <a:xfrm>
            <a:off x="2678487" y="1039322"/>
            <a:ext cx="3722207" cy="528638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应用场景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6498590" y="4496435"/>
            <a:ext cx="826135" cy="174942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41260" y="61944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。。。。</a:t>
            </a:r>
          </a:p>
        </p:txBody>
      </p:sp>
      <p:cxnSp>
        <p:nvCxnSpPr>
          <p:cNvPr id="29" name="直接连接符 28"/>
          <p:cNvCxnSpPr/>
          <p:nvPr/>
        </p:nvCxnSpPr>
        <p:spPr>
          <a:xfrm>
            <a:off x="4559146" y="4374064"/>
            <a:ext cx="679431" cy="648072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3465628" y="2129935"/>
            <a:ext cx="9316890" cy="3718495"/>
            <a:chOff x="1501165" y="1875507"/>
            <a:chExt cx="9316890" cy="3718495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3293" y="3434956"/>
              <a:ext cx="507678" cy="524055"/>
            </a:xfrm>
            <a:prstGeom prst="rect">
              <a:avLst/>
            </a:prstGeom>
          </p:spPr>
        </p:pic>
        <p:cxnSp>
          <p:nvCxnSpPr>
            <p:cNvPr id="3" name="直接连接符 2"/>
            <p:cNvCxnSpPr/>
            <p:nvPr/>
          </p:nvCxnSpPr>
          <p:spPr>
            <a:xfrm flipV="1">
              <a:off x="4374588" y="2831088"/>
              <a:ext cx="679431" cy="577864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4374588" y="3696984"/>
              <a:ext cx="679431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374588" y="3985016"/>
              <a:ext cx="679431" cy="64807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1501165" y="3048912"/>
              <a:ext cx="1152127" cy="1296144"/>
              <a:chOff x="1187624" y="2258908"/>
              <a:chExt cx="1152127" cy="1296144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87624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8" name="TextBox 14"/>
              <p:cNvSpPr txBox="1"/>
              <p:nvPr/>
            </p:nvSpPr>
            <p:spPr>
              <a:xfrm>
                <a:off x="1442377" y="2675889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产业</a:t>
                </a: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229357" y="3048912"/>
              <a:ext cx="1152127" cy="1296144"/>
              <a:chOff x="2846201" y="2258908"/>
              <a:chExt cx="1152127" cy="1296144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6201" y="2258908"/>
                <a:ext cx="1152127" cy="1296144"/>
              </a:xfrm>
              <a:prstGeom prst="rect">
                <a:avLst/>
              </a:prstGeom>
            </p:spPr>
          </p:pic>
          <p:sp>
            <p:nvSpPr>
              <p:cNvPr id="11" name="TextBox 17"/>
              <p:cNvSpPr txBox="1"/>
              <p:nvPr/>
            </p:nvSpPr>
            <p:spPr>
              <a:xfrm>
                <a:off x="3149571" y="2675888"/>
                <a:ext cx="6426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b="1" dirty="0">
                    <a:latin typeface="隶书" panose="02010509060101010101" pitchFamily="49" charset="-122"/>
                    <a:ea typeface="微软简标宋" pitchFamily="2" charset="-122"/>
                  </a:rPr>
                  <a:t>文化</a:t>
                </a: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5054019" y="1875507"/>
              <a:ext cx="1264785" cy="1205126"/>
              <a:chOff x="4596462" y="1085503"/>
              <a:chExt cx="1264785" cy="1205126"/>
            </a:xfrm>
          </p:grpSpPr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1085503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4" name="TextBox 20"/>
              <p:cNvSpPr txBox="1"/>
              <p:nvPr/>
            </p:nvSpPr>
            <p:spPr>
              <a:xfrm>
                <a:off x="4702507" y="1365538"/>
                <a:ext cx="105600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青少年教育</a:t>
                </a:r>
                <a:r>
                  <a:rPr lang="en-US" altLang="zh-CN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 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5054019" y="3139930"/>
              <a:ext cx="1264785" cy="1205126"/>
              <a:chOff x="4596462" y="2349926"/>
              <a:chExt cx="1264785" cy="1205126"/>
            </a:xfrm>
          </p:grpSpPr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2" y="2349926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17" name="TextBox 24"/>
              <p:cNvSpPr txBox="1"/>
              <p:nvPr/>
            </p:nvSpPr>
            <p:spPr>
              <a:xfrm>
                <a:off x="4666947" y="2645201"/>
                <a:ext cx="115887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年轻人</a:t>
                </a:r>
              </a:p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交流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048303" y="4388876"/>
              <a:ext cx="1270635" cy="1205126"/>
              <a:chOff x="4590746" y="3598872"/>
              <a:chExt cx="1270635" cy="1205126"/>
            </a:xfrm>
          </p:grpSpPr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96461" y="3598872"/>
                <a:ext cx="1264785" cy="1205126"/>
              </a:xfrm>
              <a:prstGeom prst="rect">
                <a:avLst/>
              </a:prstGeom>
            </p:spPr>
          </p:pic>
          <p:sp>
            <p:nvSpPr>
              <p:cNvPr id="20" name="TextBox 27"/>
              <p:cNvSpPr txBox="1"/>
              <p:nvPr/>
            </p:nvSpPr>
            <p:spPr>
              <a:xfrm>
                <a:off x="4590746" y="3933517"/>
                <a:ext cx="1270635" cy="645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隶书" panose="02010509060101010101" pitchFamily="49" charset="-122"/>
                    <a:ea typeface="微软简标宋" pitchFamily="2" charset="-122"/>
                  </a:rPr>
                  <a:t>中老年人 传承</a:t>
                </a:r>
              </a:p>
            </p:txBody>
          </p:sp>
        </p:grpSp>
        <p:sp>
          <p:nvSpPr>
            <p:cNvPr id="21" name="TextBox 28"/>
            <p:cNvSpPr txBox="1"/>
            <p:nvPr/>
          </p:nvSpPr>
          <p:spPr>
            <a:xfrm>
              <a:off x="6407224" y="2161165"/>
              <a:ext cx="4410831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latin typeface="隶书" panose="02010509060101010101" pitchFamily="49" charset="-122"/>
                <a:ea typeface="微软简中圆" pitchFamily="2" charset="-122"/>
              </a:endParaRPr>
            </a:p>
          </p:txBody>
        </p:sp>
      </p:grp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511677" y="603553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itle 28"/>
          <p:cNvSpPr>
            <a:spLocks noGrp="1"/>
          </p:cNvSpPr>
          <p:nvPr>
            <p:ph type="title" idx="4294967295"/>
          </p:nvPr>
        </p:nvSpPr>
        <p:spPr>
          <a:xfrm>
            <a:off x="2678487" y="1039322"/>
            <a:ext cx="3722207" cy="528638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应用场景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6498590" y="4496435"/>
            <a:ext cx="826135" cy="174942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41260" y="61944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。。。。</a:t>
            </a:r>
          </a:p>
        </p:txBody>
      </p:sp>
      <p:cxnSp>
        <p:nvCxnSpPr>
          <p:cNvPr id="29" name="直接连接符 28"/>
          <p:cNvCxnSpPr/>
          <p:nvPr/>
        </p:nvCxnSpPr>
        <p:spPr>
          <a:xfrm>
            <a:off x="4559146" y="4374064"/>
            <a:ext cx="679431" cy="648072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刘珂矣-半壶纱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02537" y="7753350"/>
            <a:ext cx="609600" cy="6096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2561" y="3089991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ea typeface="微软简标宋" pitchFamily="2" charset="-122"/>
              </a:rPr>
              <a:t>谢谢欣赏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626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7" dur="12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62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365" y="709930"/>
            <a:ext cx="9432925" cy="53054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47920" y="2848610"/>
            <a:ext cx="241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墨影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491004" y="3319412"/>
            <a:ext cx="2700996" cy="353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6"/>
          <p:cNvSpPr txBox="1">
            <a:spLocks noChangeArrowheads="1"/>
          </p:cNvSpPr>
          <p:nvPr/>
        </p:nvSpPr>
        <p:spPr bwMode="auto">
          <a:xfrm>
            <a:off x="1754373" y="2742767"/>
            <a:ext cx="8682506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基于计算机视觉的边缘检测算法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图像特征提取 </a:t>
            </a:r>
            <a:r>
              <a:rPr lang="en-US" altLang="zh-CN" sz="2400" dirty="0">
                <a:latin typeface="隶书" panose="02010509060101010101" pitchFamily="49" charset="-122"/>
                <a:ea typeface="微软简中圆" pitchFamily="2" charset="-122"/>
              </a:rPr>
              <a:t>+ </a:t>
            </a: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图像风格迁移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4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采用</a:t>
            </a:r>
            <a:r>
              <a:rPr lang="en-US" altLang="zh-CN" sz="2400" dirty="0">
                <a:latin typeface="隶书" panose="02010509060101010101" pitchFamily="49" charset="-122"/>
                <a:ea typeface="微软简中圆" pitchFamily="2" charset="-122"/>
              </a:rPr>
              <a:t>vgg19</a:t>
            </a:r>
            <a:r>
              <a:rPr lang="zh-CN" altLang="en-US" sz="2400" dirty="0">
                <a:latin typeface="隶书" panose="02010509060101010101" pitchFamily="49" charset="-122"/>
                <a:ea typeface="微软简中圆" pitchFamily="2" charset="-122"/>
              </a:rPr>
              <a:t>卷积神经网络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核心技术</a:t>
            </a: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核心技术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5440" y="2742565"/>
            <a:ext cx="10015220" cy="389699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76117" y="428610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itle 28"/>
          <p:cNvSpPr>
            <a:spLocks noGrp="1"/>
          </p:cNvSpPr>
          <p:nvPr>
            <p:ph type="title" idx="4294967295"/>
          </p:nvPr>
        </p:nvSpPr>
        <p:spPr>
          <a:xfrm>
            <a:off x="2343150" y="864235"/>
            <a:ext cx="796988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我们为什么要开发这样一款</a:t>
            </a:r>
            <a:r>
              <a:rPr lang="en-US" altLang="zh-CN" sz="3200" dirty="0">
                <a:ea typeface="微软简标宋" pitchFamily="2" charset="-122"/>
              </a:rPr>
              <a:t>app?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496162" y="2084861"/>
            <a:ext cx="1982759" cy="2613078"/>
            <a:chOff x="1496162" y="2084861"/>
            <a:chExt cx="1982759" cy="2613078"/>
          </a:xfrm>
        </p:grpSpPr>
        <p:sp>
          <p:nvSpPr>
            <p:cNvPr id="11" name="文本框 45"/>
            <p:cNvSpPr txBox="1">
              <a:spLocks noChangeArrowheads="1"/>
            </p:cNvSpPr>
            <p:nvPr/>
          </p:nvSpPr>
          <p:spPr bwMode="auto">
            <a:xfrm>
              <a:off x="1496162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项目背景</a:t>
              </a: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4874" y="2084861"/>
              <a:ext cx="1934047" cy="2042354"/>
            </a:xfrm>
            <a:prstGeom prst="rect">
              <a:avLst/>
            </a:prstGeom>
          </p:spPr>
        </p:pic>
        <p:sp>
          <p:nvSpPr>
            <p:cNvPr id="21" name="文本框 20"/>
            <p:cNvSpPr txBox="1">
              <a:spLocks noChangeArrowheads="1"/>
            </p:cNvSpPr>
            <p:nvPr/>
          </p:nvSpPr>
          <p:spPr bwMode="auto">
            <a:xfrm>
              <a:off x="210952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zh-CN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壹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160994" y="2002369"/>
            <a:ext cx="1934047" cy="2695570"/>
            <a:chOff x="5160994" y="2002369"/>
            <a:chExt cx="1934047" cy="2695570"/>
          </a:xfrm>
        </p:grpSpPr>
        <p:sp>
          <p:nvSpPr>
            <p:cNvPr id="13" name="文本框 45"/>
            <p:cNvSpPr txBox="1">
              <a:spLocks noChangeArrowheads="1"/>
            </p:cNvSpPr>
            <p:nvPr/>
          </p:nvSpPr>
          <p:spPr bwMode="auto">
            <a:xfrm>
              <a:off x="5274017" y="4237564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市场概况</a:t>
              </a: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0994" y="2002369"/>
              <a:ext cx="1934047" cy="2042354"/>
            </a:xfrm>
            <a:prstGeom prst="rect">
              <a:avLst/>
            </a:prstGeom>
          </p:spPr>
        </p:pic>
        <p:sp>
          <p:nvSpPr>
            <p:cNvPr id="22" name="文本框 21"/>
            <p:cNvSpPr txBox="1">
              <a:spLocks noChangeArrowheads="1"/>
            </p:cNvSpPr>
            <p:nvPr/>
          </p:nvSpPr>
          <p:spPr bwMode="auto">
            <a:xfrm>
              <a:off x="5782160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贰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777114" y="1919877"/>
            <a:ext cx="1958333" cy="2801017"/>
            <a:chOff x="8777114" y="1919877"/>
            <a:chExt cx="1958333" cy="2801017"/>
          </a:xfrm>
        </p:grpSpPr>
        <p:sp>
          <p:nvSpPr>
            <p:cNvPr id="15" name="文本框 45"/>
            <p:cNvSpPr txBox="1">
              <a:spLocks noChangeArrowheads="1"/>
            </p:cNvSpPr>
            <p:nvPr/>
          </p:nvSpPr>
          <p:spPr bwMode="auto">
            <a:xfrm>
              <a:off x="8914423" y="4260519"/>
              <a:ext cx="1821024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zh-CN" sz="2400" dirty="0">
                  <a:latin typeface="隶书" panose="02010509060101010101" pitchFamily="49" charset="-122"/>
                  <a:ea typeface="微软简标宋" pitchFamily="2" charset="-122"/>
                </a:rPr>
                <a:t>社会痛点</a:t>
              </a: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7114" y="1919877"/>
              <a:ext cx="1934047" cy="2042354"/>
            </a:xfrm>
            <a:prstGeom prst="rect">
              <a:avLst/>
            </a:prstGeom>
          </p:spPr>
        </p:pic>
        <p:sp>
          <p:nvSpPr>
            <p:cNvPr id="23" name="文本框 22"/>
            <p:cNvSpPr txBox="1">
              <a:spLocks noChangeArrowheads="1"/>
            </p:cNvSpPr>
            <p:nvPr/>
          </p:nvSpPr>
          <p:spPr bwMode="auto">
            <a:xfrm>
              <a:off x="9341769" y="2571522"/>
              <a:ext cx="80473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dirty="0">
                  <a:solidFill>
                    <a:schemeClr val="bg1"/>
                  </a:solidFill>
                  <a:latin typeface="隶书" panose="02010509060101010101" pitchFamily="49" charset="-122"/>
                  <a:ea typeface="微软简标宋" pitchFamily="2" charset="-122"/>
                </a:rPr>
                <a:t>叁</a:t>
              </a:r>
              <a:endParaRPr lang="zh-CN" altLang="zh-CN" sz="4000" dirty="0">
                <a:solidFill>
                  <a:schemeClr val="bg1"/>
                </a:solidFill>
                <a:latin typeface="隶书" panose="02010509060101010101" pitchFamily="49" charset="-122"/>
                <a:ea typeface="微软简标宋" pitchFamily="2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491004" y="3319412"/>
            <a:ext cx="2700996" cy="353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6"/>
          <p:cNvSpPr txBox="1">
            <a:spLocks noChangeArrowheads="1"/>
          </p:cNvSpPr>
          <p:nvPr/>
        </p:nvSpPr>
        <p:spPr bwMode="auto">
          <a:xfrm>
            <a:off x="1754373" y="2838017"/>
            <a:ext cx="8682506" cy="1783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传统艺术的发展现状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文化创意产业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2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隶书" panose="02010509060101010101" pitchFamily="49" charset="-122"/>
                <a:ea typeface="微软简中圆" pitchFamily="2" charset="-122"/>
              </a:rPr>
              <a:t>“</a:t>
            </a: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互联网</a:t>
            </a:r>
            <a:r>
              <a:rPr lang="en-US" altLang="zh-CN" sz="2200" dirty="0">
                <a:latin typeface="隶书" panose="02010509060101010101" pitchFamily="49" charset="-122"/>
                <a:ea typeface="微软简中圆" pitchFamily="2" charset="-122"/>
              </a:rPr>
              <a:t>+”</a:t>
            </a:r>
            <a:r>
              <a:rPr lang="zh-CN" altLang="en-US" sz="2200" dirty="0">
                <a:latin typeface="隶书" panose="02010509060101010101" pitchFamily="49" charset="-122"/>
                <a:ea typeface="微软简中圆" pitchFamily="2" charset="-122"/>
              </a:rPr>
              <a:t>时代下的水墨画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altLang="en-US" sz="3200" dirty="0">
                <a:ea typeface="微软简标宋" pitchFamily="2" charset="-122"/>
              </a:rPr>
              <a:t>项目背景</a:t>
            </a:r>
            <a:endParaRPr lang="en-US" altLang="zh-CN" sz="3200" dirty="0">
              <a:ea typeface="微软简标宋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491004" y="3319412"/>
            <a:ext cx="2700996" cy="353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altLang="en-US" sz="3200" dirty="0">
                <a:ea typeface="微软简标宋" pitchFamily="2" charset="-122"/>
              </a:rPr>
              <a:t>市场概况</a:t>
            </a:r>
          </a:p>
        </p:txBody>
      </p:sp>
      <p:graphicFrame>
        <p:nvGraphicFramePr>
          <p:cNvPr id="2" name="图表 1"/>
          <p:cNvGraphicFramePr/>
          <p:nvPr/>
        </p:nvGraphicFramePr>
        <p:xfrm>
          <a:off x="-193675" y="2095500"/>
          <a:ext cx="6350000" cy="476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" name="图表 2"/>
          <p:cNvGraphicFramePr/>
          <p:nvPr/>
        </p:nvGraphicFramePr>
        <p:xfrm>
          <a:off x="5846445" y="2095500"/>
          <a:ext cx="4859655" cy="476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Thinkpad\Desktop\植物\-_0047_图层-38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542655" y="2075815"/>
            <a:ext cx="3649345" cy="478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6"/>
          <p:cNvSpPr txBox="1">
            <a:spLocks noChangeArrowheads="1"/>
          </p:cNvSpPr>
          <p:nvPr/>
        </p:nvSpPr>
        <p:spPr bwMode="auto">
          <a:xfrm>
            <a:off x="1663568" y="2774517"/>
            <a:ext cx="8682506" cy="2861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普通人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绘画工具、绘画水平的限制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学习者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临摹作品少、交流平台少、寻名师指点难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画家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举办画展成本高、分享传播渠道少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水墨画爱好者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装裱画作、印制折扇衣服，成本高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endParaRPr lang="zh-CN" altLang="en-US" sz="2000" dirty="0">
              <a:latin typeface="隶书" panose="02010509060101010101" pitchFamily="49" charset="-122"/>
              <a:ea typeface="微软简中圆" pitchFamily="2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厂商</a:t>
            </a:r>
            <a:r>
              <a:rPr lang="en-US" altLang="zh-CN" sz="2000" dirty="0">
                <a:latin typeface="隶书" panose="02010509060101010101" pitchFamily="49" charset="-122"/>
                <a:ea typeface="微软简中圆" pitchFamily="2" charset="-122"/>
              </a:rPr>
              <a:t>—— </a:t>
            </a:r>
            <a:r>
              <a:rPr lang="zh-CN" altLang="en-US" sz="2000" dirty="0">
                <a:latin typeface="隶书" panose="02010509060101010101" pitchFamily="49" charset="-122"/>
                <a:ea typeface="微软简中圆" pitchFamily="2" charset="-122"/>
              </a:rPr>
              <a:t>水墨画及周边制品没有大规模的订单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324782" y="1342322"/>
            <a:ext cx="1166810" cy="140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28"/>
          <p:cNvSpPr>
            <a:spLocks noGrp="1"/>
          </p:cNvSpPr>
          <p:nvPr>
            <p:ph type="title" idx="4294967295"/>
          </p:nvPr>
        </p:nvSpPr>
        <p:spPr>
          <a:xfrm>
            <a:off x="2491740" y="1778000"/>
            <a:ext cx="4396105" cy="528955"/>
          </a:xfrm>
          <a:prstGeom prst="rect">
            <a:avLst/>
          </a:prstGeom>
        </p:spPr>
        <p:txBody>
          <a:bodyPr/>
          <a:lstStyle/>
          <a:p>
            <a:r>
              <a:rPr lang="zh-CN" sz="3200" dirty="0">
                <a:ea typeface="微软简标宋" pitchFamily="2" charset="-122"/>
              </a:rPr>
              <a:t>社会痛点</a:t>
            </a: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7A192625-746D-4976-B0F8-16B9B300D28F}"/>
  <p:tag name="GENSWF_ADVANCE_TIME" val="7.25"/>
  <p:tag name="ISPRING_CUSTOM_TIMING_USED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77F8FDB7-3558-4317-8A77-678E22367803}"/>
  <p:tag name="GENSWF_ADVANCE_TIME" val="5"/>
  <p:tag name="ISPRING_CUSTOM_TIMING_USED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7A192625-746D-4976-B0F8-16B9B300D28F}"/>
  <p:tag name="GENSWF_ADVANCE_TIME" val="7.25"/>
  <p:tag name="ISPRING_CUSTOM_TIMING_USED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DBA624E7-B635-4A67-A042-32AA9D11E662}"/>
  <p:tag name="GENSWF_ADVANCE_TIME" val="5"/>
  <p:tag name="ISPRING_CUSTOM_TIMING_USED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_2" val="{DBA624E7-B635-4A67-A042-32AA9D11E662}"/>
  <p:tag name="GENSWF_ADVANCE_TIME" val="5"/>
  <p:tag name="ISPRING_CUSTOM_TIMING_USED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</Words>
  <Application>Microsoft Office PowerPoint</Application>
  <PresentationFormat>宽屏</PresentationFormat>
  <Paragraphs>67</Paragraphs>
  <Slides>13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Roboto Black</vt:lpstr>
      <vt:lpstr>Roboto Medium</vt:lpstr>
      <vt:lpstr>华文行楷</vt:lpstr>
      <vt:lpstr>宋体</vt:lpstr>
      <vt:lpstr>微软简中圆</vt:lpstr>
      <vt:lpstr>微软简标宋</vt:lpstr>
      <vt:lpstr>隶书</vt:lpstr>
      <vt:lpstr>Arial</vt:lpstr>
      <vt:lpstr>Calibri</vt:lpstr>
      <vt:lpstr>Calibri Light</vt:lpstr>
      <vt:lpstr>Source Sans Pro</vt:lpstr>
      <vt:lpstr>Office 主题</vt:lpstr>
      <vt:lpstr>PowerPoint 演示文稿</vt:lpstr>
      <vt:lpstr>PowerPoint 演示文稿</vt:lpstr>
      <vt:lpstr>PowerPoint 演示文稿</vt:lpstr>
      <vt:lpstr>核心技术</vt:lpstr>
      <vt:lpstr>核心技术</vt:lpstr>
      <vt:lpstr>我们为什么要开发这样一款app?</vt:lpstr>
      <vt:lpstr>项目背景</vt:lpstr>
      <vt:lpstr>市场概况</vt:lpstr>
      <vt:lpstr>社会痛点</vt:lpstr>
      <vt:lpstr>app介绍</vt:lpstr>
      <vt:lpstr>应用场景</vt:lpstr>
      <vt:lpstr>应用场景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Administrator</cp:lastModifiedBy>
  <cp:revision>23</cp:revision>
  <dcterms:created xsi:type="dcterms:W3CDTF">2016-05-09T13:01:00Z</dcterms:created>
  <dcterms:modified xsi:type="dcterms:W3CDTF">2018-06-26T07:31:52Z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2052-10.1.0.7245</vt:lpwstr>
  </property>
</Properties>
</file>

<file path=docProps/thumbnail.jpeg>
</file>